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sldIdLst>
    <p:sldId id="257" r:id="rId5"/>
    <p:sldId id="258" r:id="rId6"/>
    <p:sldId id="259" r:id="rId7"/>
    <p:sldId id="263" r:id="rId8"/>
    <p:sldId id="261" r:id="rId9"/>
    <p:sldId id="262" r:id="rId10"/>
    <p:sldId id="260" r:id="rId11"/>
    <p:sldId id="264" r:id="rId12"/>
    <p:sldId id="265" r:id="rId13"/>
    <p:sldId id="266" r:id="rId14"/>
    <p:sldId id="267" r:id="rId15"/>
    <p:sldId id="268"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4" d="100"/>
          <a:sy n="114" d="100"/>
        </p:scale>
        <p:origin x="414"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10/5/2021</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6D22F896-40B5-4ADD-8801-0D06FADFA095}" type="slidenum">
              <a:rPr lang="en-US" dirty="0"/>
              <a:t>‹#›</a:t>
            </a:fld>
            <a:endParaRPr lang="en-US" dirty="0"/>
          </a:p>
        </p:txBody>
      </p:sp>
      <p:cxnSp>
        <p:nvCxnSpPr>
          <p:cNvPr id="15" name="Straight Connector 14"/>
          <p:cNvCxnSpPr/>
          <p:nvPr/>
        </p:nvCxnSpPr>
        <p:spPr>
          <a:xfrm>
            <a:off x="2417780" y="3528542"/>
            <a:ext cx="8637072" cy="0"/>
          </a:xfrm>
          <a:prstGeom prst="line">
            <a:avLst/>
          </a:prstGeom>
          <a:ln w="31750">
            <a:solidFill>
              <a:srgbClr val="C00000"/>
            </a:solidFill>
          </a:ln>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26" name="Straight Connector 25"/>
          <p:cNvCxnSpPr/>
          <p:nvPr/>
        </p:nvCxnSpPr>
        <p:spPr>
          <a:xfrm>
            <a:off x="1453896" y="1847088"/>
            <a:ext cx="9607522" cy="0"/>
          </a:xfrm>
          <a:prstGeom prst="line">
            <a:avLst/>
          </a:prstGeom>
          <a:ln w="31750">
            <a:solidFill>
              <a:srgbClr val="C00000"/>
            </a:solidFill>
          </a:ln>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9439111" y="798973"/>
            <a:ext cx="0" cy="4659889"/>
          </a:xfrm>
          <a:prstGeom prst="line">
            <a:avLst/>
          </a:prstGeom>
          <a:ln w="31750">
            <a:solidFill>
              <a:srgbClr val="C00000"/>
            </a:solidFill>
          </a:ln>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33" name="Straight Connector 32"/>
          <p:cNvCxnSpPr/>
          <p:nvPr/>
        </p:nvCxnSpPr>
        <p:spPr>
          <a:xfrm>
            <a:off x="1453896" y="1847088"/>
            <a:ext cx="9607522" cy="0"/>
          </a:xfrm>
          <a:prstGeom prst="line">
            <a:avLst/>
          </a:prstGeom>
          <a:ln w="31750">
            <a:solidFill>
              <a:srgbClr val="C00000"/>
            </a:solidFill>
          </a:ln>
        </p:spPr>
        <p:style>
          <a:lnRef idx="3">
            <a:schemeClr val="accent1"/>
          </a:lnRef>
          <a:fillRef idx="0">
            <a:schemeClr val="accent1"/>
          </a:fillRef>
          <a:effectRef idx="2">
            <a:schemeClr val="accent1"/>
          </a:effectRef>
          <a:fontRef idx="minor">
            <a:schemeClr val="tx1"/>
          </a:fontRef>
        </p:style>
      </p:cxnSp>
      <p:sp>
        <p:nvSpPr>
          <p:cNvPr id="7" name="Date Placeholder 6">
            <a:extLst>
              <a:ext uri="{FF2B5EF4-FFF2-40B4-BE49-F238E27FC236}">
                <a16:creationId xmlns:a16="http://schemas.microsoft.com/office/drawing/2014/main" id="{A42013F4-9265-4934-A158-E944196DA270}"/>
              </a:ext>
            </a:extLst>
          </p:cNvPr>
          <p:cNvSpPr>
            <a:spLocks noGrp="1"/>
          </p:cNvSpPr>
          <p:nvPr>
            <p:ph type="dt" sz="half" idx="10"/>
          </p:nvPr>
        </p:nvSpPr>
        <p:spPr/>
        <p:txBody>
          <a:bodyPr/>
          <a:lstStyle/>
          <a:p>
            <a:fld id="{48A87A34-81AB-432B-8DAE-1953F412C126}" type="datetimeFigureOut">
              <a:rPr lang="en-US" smtClean="0"/>
              <a:pPr/>
              <a:t>10/5/2021</a:t>
            </a:fld>
            <a:endParaRPr lang="en-US" dirty="0"/>
          </a:p>
        </p:txBody>
      </p:sp>
      <p:sp>
        <p:nvSpPr>
          <p:cNvPr id="8" name="Footer Placeholder 7">
            <a:extLst>
              <a:ext uri="{FF2B5EF4-FFF2-40B4-BE49-F238E27FC236}">
                <a16:creationId xmlns:a16="http://schemas.microsoft.com/office/drawing/2014/main" id="{CDE7045F-EC74-4D14-8551-CA5B1D85A537}"/>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04DA7F3-FD9F-4171-9BEE-56BA94438F94}"/>
              </a:ext>
            </a:extLst>
          </p:cNvPr>
          <p:cNvSpPr>
            <a:spLocks noGrp="1"/>
          </p:cNvSpPr>
          <p:nvPr>
            <p:ph type="sldNum" sz="quarter" idx="12"/>
          </p:nvPr>
        </p:nvSpPr>
        <p:spPr/>
        <p:txBody>
          <a:bodyPr/>
          <a:lstStyle/>
          <a:p>
            <a:fld id="{6D22F896-40B5-4ADD-8801-0D06FADFA095}" type="slidenum">
              <a:rPr lang="en-US" smtClean="0"/>
              <a:pPr/>
              <a:t>‹#›</a:t>
            </a:fld>
            <a:endParaRPr lang="en-US" dirty="0"/>
          </a:p>
        </p:txBody>
      </p:sp>
      <p:sp>
        <p:nvSpPr>
          <p:cNvPr id="10" name="Title 9">
            <a:extLst>
              <a:ext uri="{FF2B5EF4-FFF2-40B4-BE49-F238E27FC236}">
                <a16:creationId xmlns:a16="http://schemas.microsoft.com/office/drawing/2014/main" id="{29497B14-9AAA-40E3-B3A4-CA8A61B94FE5}"/>
              </a:ext>
            </a:extLst>
          </p:cNvPr>
          <p:cNvSpPr>
            <a:spLocks noGrp="1"/>
          </p:cNvSpPr>
          <p:nvPr>
            <p:ph type="title"/>
          </p:nvPr>
        </p:nvSpPr>
        <p:spPr>
          <a:xfrm>
            <a:off x="1451579" y="804519"/>
            <a:ext cx="9603275" cy="1041505"/>
          </a:xfrm>
        </p:spPr>
        <p:txBody>
          <a:bodyPr/>
          <a:lstStyle/>
          <a:p>
            <a:r>
              <a:rPr lang="en-US"/>
              <a:t>Click to edit Master title style</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10/5/2021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1454239" y="3804985"/>
            <a:ext cx="8630446" cy="0"/>
          </a:xfrm>
          <a:prstGeom prst="line">
            <a:avLst/>
          </a:prstGeom>
          <a:ln w="31750">
            <a:solidFill>
              <a:srgbClr val="C00000"/>
            </a:solidFill>
          </a:ln>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10/5/2021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5" name="Straight Connector 34"/>
          <p:cNvCxnSpPr/>
          <p:nvPr/>
        </p:nvCxnSpPr>
        <p:spPr>
          <a:xfrm>
            <a:off x="1453896" y="1847088"/>
            <a:ext cx="9607522" cy="0"/>
          </a:xfrm>
          <a:prstGeom prst="line">
            <a:avLst/>
          </a:prstGeom>
          <a:ln w="31750">
            <a:solidFill>
              <a:srgbClr val="C00000"/>
            </a:solidFill>
          </a:ln>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rgbClr val="C00000"/>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rgbClr val="C00000"/>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10/5/2021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cxnSp>
        <p:nvCxnSpPr>
          <p:cNvPr id="29" name="Straight Connector 28"/>
          <p:cNvCxnSpPr/>
          <p:nvPr/>
        </p:nvCxnSpPr>
        <p:spPr>
          <a:xfrm>
            <a:off x="1453896" y="1847088"/>
            <a:ext cx="9607522" cy="0"/>
          </a:xfrm>
          <a:prstGeom prst="line">
            <a:avLst/>
          </a:prstGeom>
          <a:ln w="31750">
            <a:solidFill>
              <a:srgbClr val="C00000"/>
            </a:solidFill>
          </a:ln>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10/5/2021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cxnSp>
        <p:nvCxnSpPr>
          <p:cNvPr id="25" name="Straight Connector 24"/>
          <p:cNvCxnSpPr/>
          <p:nvPr/>
        </p:nvCxnSpPr>
        <p:spPr>
          <a:xfrm>
            <a:off x="1453896" y="1847088"/>
            <a:ext cx="9607522" cy="0"/>
          </a:xfrm>
          <a:prstGeom prst="line">
            <a:avLst/>
          </a:prstGeom>
          <a:ln w="31750">
            <a:solidFill>
              <a:srgbClr val="C00000"/>
            </a:solidFill>
          </a:ln>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10/5/2021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17" name="Straight Connector 16"/>
          <p:cNvCxnSpPr/>
          <p:nvPr/>
        </p:nvCxnSpPr>
        <p:spPr>
          <a:xfrm>
            <a:off x="1448280" y="3205491"/>
            <a:ext cx="3269490" cy="0"/>
          </a:xfrm>
          <a:prstGeom prst="line">
            <a:avLst/>
          </a:prstGeom>
          <a:ln w="31750">
            <a:solidFill>
              <a:srgbClr val="C00000"/>
            </a:solidFill>
          </a:ln>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48A87A34-81AB-432B-8DAE-1953F412C126}" type="datetimeFigureOut">
              <a:rPr lang="en-US" dirty="0"/>
              <a:pPr/>
              <a:t>10/5/2021</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1" name="Straight Connector 30"/>
          <p:cNvCxnSpPr/>
          <p:nvPr/>
        </p:nvCxnSpPr>
        <p:spPr>
          <a:xfrm>
            <a:off x="1447382" y="3143605"/>
            <a:ext cx="5527351" cy="0"/>
          </a:xfrm>
          <a:prstGeom prst="line">
            <a:avLst/>
          </a:prstGeom>
          <a:ln w="31750">
            <a:solidFill>
              <a:srgbClr val="C00000"/>
            </a:solidFill>
          </a:ln>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13" name="Picture 12" descr="A picture containing red, rain, dark, outdoor object&#10;&#10;Description automatically generated">
            <a:extLst>
              <a:ext uri="{FF2B5EF4-FFF2-40B4-BE49-F238E27FC236}">
                <a16:creationId xmlns:a16="http://schemas.microsoft.com/office/drawing/2014/main" id="{1D5288D1-2F9B-43B5-B57D-678A8A70A7C9}"/>
              </a:ext>
            </a:extLst>
          </p:cNvPr>
          <p:cNvPicPr>
            <a:picLocks noChangeAspect="1"/>
          </p:cNvPicPr>
          <p:nvPr userDrawn="1"/>
        </p:nvPicPr>
        <p:blipFill rotWithShape="1">
          <a:blip r:embed="rId13"/>
          <a:srcRect t="88269"/>
          <a:stretch/>
        </p:blipFill>
        <p:spPr>
          <a:xfrm>
            <a:off x="0" y="6053481"/>
            <a:ext cx="12192000" cy="804519"/>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48A87A34-81AB-432B-8DAE-1953F412C126}" type="datetimeFigureOut">
              <a:rPr lang="en-US" dirty="0"/>
              <a:pPr/>
              <a:t>10/5/2021</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rgbClr val="C00000"/>
                </a:solidFill>
              </a:defRPr>
            </a:lvl1pPr>
          </a:lstStyle>
          <a:p>
            <a:fld id="{6D22F896-40B5-4ADD-8801-0D06FADFA095}" type="slidenum">
              <a:rPr lang="en-US" smtClean="0"/>
              <a:pPr/>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
        <p:nvSpPr>
          <p:cNvPr id="8" name="Rectangle 7"/>
          <p:cNvSpPr/>
          <p:nvPr/>
        </p:nvSpPr>
        <p:spPr>
          <a:xfrm>
            <a:off x="10438015" y="5275299"/>
            <a:ext cx="1482436" cy="58042"/>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rgbClr val="C00000"/>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rgbClr val="C00000"/>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rgbClr val="C00000"/>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rgbClr val="C00000"/>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rgbClr val="C00000"/>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232969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EEEC050-EDD0-44BC-ACE9-3A719393C913}"/>
              </a:ext>
            </a:extLst>
          </p:cNvPr>
          <p:cNvSpPr>
            <a:spLocks noGrp="1"/>
          </p:cNvSpPr>
          <p:nvPr>
            <p:ph idx="1"/>
          </p:nvPr>
        </p:nvSpPr>
        <p:spPr/>
        <p:txBody>
          <a:bodyPr/>
          <a:lstStyle/>
          <a:p>
            <a:r>
              <a:rPr lang="en-US" dirty="0"/>
              <a:t>Each parameter is a promote for our user</a:t>
            </a:r>
          </a:p>
          <a:p>
            <a:r>
              <a:rPr lang="en-US" dirty="0"/>
              <a:t>Each parameter creates a variable to be used Laster on</a:t>
            </a:r>
          </a:p>
        </p:txBody>
      </p:sp>
      <p:sp>
        <p:nvSpPr>
          <p:cNvPr id="3" name="Title 2">
            <a:extLst>
              <a:ext uri="{FF2B5EF4-FFF2-40B4-BE49-F238E27FC236}">
                <a16:creationId xmlns:a16="http://schemas.microsoft.com/office/drawing/2014/main" id="{D16B337E-DDAE-46DD-9DA9-C763022EB6D7}"/>
              </a:ext>
            </a:extLst>
          </p:cNvPr>
          <p:cNvSpPr>
            <a:spLocks noGrp="1"/>
          </p:cNvSpPr>
          <p:nvPr>
            <p:ph type="title"/>
          </p:nvPr>
        </p:nvSpPr>
        <p:spPr/>
        <p:txBody>
          <a:bodyPr/>
          <a:lstStyle/>
          <a:p>
            <a:r>
              <a:rPr lang="en-US" dirty="0"/>
              <a:t>parameters</a:t>
            </a:r>
          </a:p>
        </p:txBody>
      </p:sp>
    </p:spTree>
    <p:extLst>
      <p:ext uri="{BB962C8B-B14F-4D97-AF65-F5344CB8AC3E}">
        <p14:creationId xmlns:p14="http://schemas.microsoft.com/office/powerpoint/2010/main" val="663210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ABFCE06-38AE-439E-BD33-F443066C89A6}"/>
              </a:ext>
            </a:extLst>
          </p:cNvPr>
          <p:cNvSpPr>
            <a:spLocks noGrp="1"/>
          </p:cNvSpPr>
          <p:nvPr>
            <p:ph idx="1"/>
          </p:nvPr>
        </p:nvSpPr>
        <p:spPr/>
        <p:txBody>
          <a:bodyPr/>
          <a:lstStyle/>
          <a:p>
            <a:r>
              <a:rPr lang="en-US" dirty="0"/>
              <a:t>You are telling plaster what to do</a:t>
            </a:r>
          </a:p>
          <a:p>
            <a:r>
              <a:rPr lang="en-US" dirty="0"/>
              <a:t>Add files and folders</a:t>
            </a:r>
          </a:p>
          <a:p>
            <a:r>
              <a:rPr lang="en-US" dirty="0"/>
              <a:t>Copy files</a:t>
            </a:r>
          </a:p>
          <a:p>
            <a:pPr lvl="1"/>
            <a:r>
              <a:rPr lang="en-US" dirty="0"/>
              <a:t>Readme or Licenses</a:t>
            </a:r>
          </a:p>
        </p:txBody>
      </p:sp>
      <p:sp>
        <p:nvSpPr>
          <p:cNvPr id="3" name="Title 2">
            <a:extLst>
              <a:ext uri="{FF2B5EF4-FFF2-40B4-BE49-F238E27FC236}">
                <a16:creationId xmlns:a16="http://schemas.microsoft.com/office/drawing/2014/main" id="{72741D37-9F7C-4A41-816B-9F4AF287E1F9}"/>
              </a:ext>
            </a:extLst>
          </p:cNvPr>
          <p:cNvSpPr>
            <a:spLocks noGrp="1"/>
          </p:cNvSpPr>
          <p:nvPr>
            <p:ph type="title"/>
          </p:nvPr>
        </p:nvSpPr>
        <p:spPr/>
        <p:txBody>
          <a:bodyPr/>
          <a:lstStyle/>
          <a:p>
            <a:r>
              <a:rPr lang="en-US" dirty="0"/>
              <a:t>Content</a:t>
            </a:r>
          </a:p>
        </p:txBody>
      </p:sp>
    </p:spTree>
    <p:extLst>
      <p:ext uri="{BB962C8B-B14F-4D97-AF65-F5344CB8AC3E}">
        <p14:creationId xmlns:p14="http://schemas.microsoft.com/office/powerpoint/2010/main" val="3250495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18DE5B1-C5CE-440C-803B-0221DAF86DA8}"/>
              </a:ext>
            </a:extLst>
          </p:cNvPr>
          <p:cNvSpPr>
            <a:spLocks noGrp="1"/>
          </p:cNvSpPr>
          <p:nvPr>
            <p:ph idx="1"/>
          </p:nvPr>
        </p:nvSpPr>
        <p:spPr/>
        <p:txBody>
          <a:bodyPr/>
          <a:lstStyle/>
          <a:p>
            <a:r>
              <a:rPr lang="en-US" dirty="0"/>
              <a:t>https://github.com/PowerShellOrg/Plaster/</a:t>
            </a:r>
          </a:p>
        </p:txBody>
      </p:sp>
      <p:sp>
        <p:nvSpPr>
          <p:cNvPr id="3" name="Title 2">
            <a:extLst>
              <a:ext uri="{FF2B5EF4-FFF2-40B4-BE49-F238E27FC236}">
                <a16:creationId xmlns:a16="http://schemas.microsoft.com/office/drawing/2014/main" id="{B4E58526-660A-4EB1-8EC8-9DB75CF134B5}"/>
              </a:ext>
            </a:extLst>
          </p:cNvPr>
          <p:cNvSpPr>
            <a:spLocks noGrp="1"/>
          </p:cNvSpPr>
          <p:nvPr>
            <p:ph type="title"/>
          </p:nvPr>
        </p:nvSpPr>
        <p:spPr/>
        <p:txBody>
          <a:bodyPr/>
          <a:lstStyle/>
          <a:p>
            <a:r>
              <a:rPr lang="en-US" dirty="0"/>
              <a:t>Questions</a:t>
            </a:r>
          </a:p>
        </p:txBody>
      </p:sp>
    </p:spTree>
    <p:extLst>
      <p:ext uri="{BB962C8B-B14F-4D97-AF65-F5344CB8AC3E}">
        <p14:creationId xmlns:p14="http://schemas.microsoft.com/office/powerpoint/2010/main" val="22302261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E8DAA96-4419-4C01-A6C3-A0D7EE2CEEFC}"/>
              </a:ext>
            </a:extLst>
          </p:cNvPr>
          <p:cNvSpPr>
            <a:spLocks noGrp="1"/>
          </p:cNvSpPr>
          <p:nvPr>
            <p:ph type="ctrTitle"/>
          </p:nvPr>
        </p:nvSpPr>
        <p:spPr/>
        <p:txBody>
          <a:bodyPr/>
          <a:lstStyle/>
          <a:p>
            <a:r>
              <a:rPr lang="en-US" dirty="0"/>
              <a:t>Introduction to Plaster</a:t>
            </a:r>
          </a:p>
        </p:txBody>
      </p:sp>
      <p:sp>
        <p:nvSpPr>
          <p:cNvPr id="5" name="Subtitle 4">
            <a:extLst>
              <a:ext uri="{FF2B5EF4-FFF2-40B4-BE49-F238E27FC236}">
                <a16:creationId xmlns:a16="http://schemas.microsoft.com/office/drawing/2014/main" id="{ED0C5E24-936D-4A6B-865B-EE014A937B94}"/>
              </a:ext>
            </a:extLst>
          </p:cNvPr>
          <p:cNvSpPr>
            <a:spLocks noGrp="1"/>
          </p:cNvSpPr>
          <p:nvPr>
            <p:ph type="subTitle" idx="1"/>
          </p:nvPr>
        </p:nvSpPr>
        <p:spPr/>
        <p:txBody>
          <a:bodyPr/>
          <a:lstStyle/>
          <a:p>
            <a:r>
              <a:rPr lang="en-US" dirty="0"/>
              <a:t>James Petty</a:t>
            </a:r>
          </a:p>
          <a:p>
            <a:r>
              <a:rPr lang="en-US" dirty="0"/>
              <a:t>Twitter - @PSJamesP</a:t>
            </a:r>
          </a:p>
        </p:txBody>
      </p:sp>
    </p:spTree>
    <p:extLst>
      <p:ext uri="{BB962C8B-B14F-4D97-AF65-F5344CB8AC3E}">
        <p14:creationId xmlns:p14="http://schemas.microsoft.com/office/powerpoint/2010/main" val="26478829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56537FC-6D17-4559-A3B0-8EB156BB6971}"/>
              </a:ext>
            </a:extLst>
          </p:cNvPr>
          <p:cNvSpPr>
            <a:spLocks noGrp="1"/>
          </p:cNvSpPr>
          <p:nvPr>
            <p:ph idx="1"/>
          </p:nvPr>
        </p:nvSpPr>
        <p:spPr/>
        <p:txBody>
          <a:bodyPr/>
          <a:lstStyle/>
          <a:p>
            <a:r>
              <a:rPr lang="en-US" dirty="0"/>
              <a:t>CEO of the DevOps Collective and PowerShell.org</a:t>
            </a:r>
          </a:p>
          <a:p>
            <a:r>
              <a:rPr lang="en-US" dirty="0"/>
              <a:t>2x Microsoft MVP</a:t>
            </a:r>
          </a:p>
          <a:p>
            <a:r>
              <a:rPr lang="en-US" dirty="0"/>
              <a:t>Co-Lead Chattanooga PowerShell </a:t>
            </a:r>
            <a:r>
              <a:rPr lang="en-US" dirty="0" err="1"/>
              <a:t>Usergroup</a:t>
            </a:r>
            <a:r>
              <a:rPr lang="en-US" dirty="0"/>
              <a:t> </a:t>
            </a:r>
          </a:p>
          <a:p>
            <a:r>
              <a:rPr lang="en-US" dirty="0"/>
              <a:t>Signal Mountain TN</a:t>
            </a:r>
          </a:p>
        </p:txBody>
      </p:sp>
      <p:sp>
        <p:nvSpPr>
          <p:cNvPr id="3" name="Title 2">
            <a:extLst>
              <a:ext uri="{FF2B5EF4-FFF2-40B4-BE49-F238E27FC236}">
                <a16:creationId xmlns:a16="http://schemas.microsoft.com/office/drawing/2014/main" id="{107EDFFB-E720-4644-A895-9B2D1F65B0AE}"/>
              </a:ext>
            </a:extLst>
          </p:cNvPr>
          <p:cNvSpPr>
            <a:spLocks noGrp="1"/>
          </p:cNvSpPr>
          <p:nvPr>
            <p:ph type="title"/>
          </p:nvPr>
        </p:nvSpPr>
        <p:spPr/>
        <p:txBody>
          <a:bodyPr/>
          <a:lstStyle/>
          <a:p>
            <a:r>
              <a:rPr lang="en-US" dirty="0"/>
              <a:t>Who is James</a:t>
            </a:r>
          </a:p>
        </p:txBody>
      </p:sp>
    </p:spTree>
    <p:extLst>
      <p:ext uri="{BB962C8B-B14F-4D97-AF65-F5344CB8AC3E}">
        <p14:creationId xmlns:p14="http://schemas.microsoft.com/office/powerpoint/2010/main" val="35686391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157C02B-CCF2-43D0-BA3B-F5AD01A59105}"/>
              </a:ext>
            </a:extLst>
          </p:cNvPr>
          <p:cNvSpPr>
            <a:spLocks noGrp="1"/>
          </p:cNvSpPr>
          <p:nvPr>
            <p:ph idx="1"/>
          </p:nvPr>
        </p:nvSpPr>
        <p:spPr/>
        <p:txBody>
          <a:bodyPr/>
          <a:lstStyle/>
          <a:p>
            <a:r>
              <a:rPr lang="en-US" dirty="0"/>
              <a:t>November 15-17 2021</a:t>
            </a:r>
          </a:p>
          <a:p>
            <a:r>
              <a:rPr lang="en-US" dirty="0"/>
              <a:t>Online powered by Socio</a:t>
            </a:r>
          </a:p>
          <a:p>
            <a:r>
              <a:rPr lang="en-US" dirty="0"/>
              <a:t>$300</a:t>
            </a:r>
          </a:p>
          <a:p>
            <a:r>
              <a:rPr lang="en-US" dirty="0"/>
              <a:t>https://www.automationsummit.org</a:t>
            </a:r>
          </a:p>
        </p:txBody>
      </p:sp>
      <p:sp>
        <p:nvSpPr>
          <p:cNvPr id="3" name="Title 2">
            <a:extLst>
              <a:ext uri="{FF2B5EF4-FFF2-40B4-BE49-F238E27FC236}">
                <a16:creationId xmlns:a16="http://schemas.microsoft.com/office/drawing/2014/main" id="{14891FD4-1189-4E4A-A0D8-AB46A2D9CD2E}"/>
              </a:ext>
            </a:extLst>
          </p:cNvPr>
          <p:cNvSpPr>
            <a:spLocks noGrp="1"/>
          </p:cNvSpPr>
          <p:nvPr>
            <p:ph type="title"/>
          </p:nvPr>
        </p:nvSpPr>
        <p:spPr/>
        <p:txBody>
          <a:bodyPr/>
          <a:lstStyle/>
          <a:p>
            <a:r>
              <a:rPr lang="en-US" dirty="0"/>
              <a:t>Automation Summit</a:t>
            </a:r>
          </a:p>
        </p:txBody>
      </p:sp>
    </p:spTree>
    <p:extLst>
      <p:ext uri="{BB962C8B-B14F-4D97-AF65-F5344CB8AC3E}">
        <p14:creationId xmlns:p14="http://schemas.microsoft.com/office/powerpoint/2010/main" val="35271982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56E6B2F-5F63-44DC-9B11-E701C79DA7C7}"/>
              </a:ext>
            </a:extLst>
          </p:cNvPr>
          <p:cNvSpPr>
            <a:spLocks noGrp="1"/>
          </p:cNvSpPr>
          <p:nvPr>
            <p:ph idx="1"/>
          </p:nvPr>
        </p:nvSpPr>
        <p:spPr/>
        <p:txBody>
          <a:bodyPr/>
          <a:lstStyle/>
          <a:p>
            <a:r>
              <a:rPr lang="en-US" dirty="0"/>
              <a:t>Currently the PS Gallery has version 1.1.3</a:t>
            </a:r>
          </a:p>
          <a:p>
            <a:r>
              <a:rPr lang="en-US" dirty="0"/>
              <a:t>1.1.4 has to be downloaded and imported</a:t>
            </a:r>
          </a:p>
          <a:p>
            <a:pPr lvl="1"/>
            <a:r>
              <a:rPr lang="en-US" dirty="0"/>
              <a:t>For now </a:t>
            </a:r>
            <a:r>
              <a:rPr lang="en-US" dirty="0" err="1"/>
              <a:t>hopevully</a:t>
            </a:r>
            <a:r>
              <a:rPr lang="en-US" dirty="0"/>
              <a:t> that is fixed by the end of the week</a:t>
            </a:r>
          </a:p>
          <a:p>
            <a:endParaRPr lang="en-US" dirty="0"/>
          </a:p>
        </p:txBody>
      </p:sp>
      <p:sp>
        <p:nvSpPr>
          <p:cNvPr id="3" name="Title 2">
            <a:extLst>
              <a:ext uri="{FF2B5EF4-FFF2-40B4-BE49-F238E27FC236}">
                <a16:creationId xmlns:a16="http://schemas.microsoft.com/office/drawing/2014/main" id="{6447282E-BBF5-4CE2-9246-32F45000715B}"/>
              </a:ext>
            </a:extLst>
          </p:cNvPr>
          <p:cNvSpPr>
            <a:spLocks noGrp="1"/>
          </p:cNvSpPr>
          <p:nvPr>
            <p:ph type="title"/>
          </p:nvPr>
        </p:nvSpPr>
        <p:spPr/>
        <p:txBody>
          <a:bodyPr>
            <a:normAutofit fontScale="90000"/>
          </a:bodyPr>
          <a:lstStyle/>
          <a:p>
            <a:r>
              <a:rPr lang="en-US" b="0" dirty="0">
                <a:solidFill>
                  <a:srgbClr val="0000FF"/>
                </a:solidFill>
                <a:effectLst/>
                <a:latin typeface="Consolas" panose="020B0609020204030204" pitchFamily="49" charset="0"/>
              </a:rPr>
              <a:t>Find-Module</a:t>
            </a:r>
            <a:r>
              <a:rPr lang="en-US" b="0" dirty="0">
                <a:solidFill>
                  <a:srgbClr val="333333"/>
                </a:solidFill>
                <a:effectLst/>
                <a:latin typeface="Consolas" panose="020B0609020204030204" pitchFamily="49" charset="0"/>
              </a:rPr>
              <a:t> </a:t>
            </a:r>
            <a:r>
              <a:rPr lang="en-US" b="0" dirty="0">
                <a:solidFill>
                  <a:srgbClr val="A9A9A9"/>
                </a:solidFill>
                <a:effectLst/>
                <a:latin typeface="Consolas" panose="020B0609020204030204" pitchFamily="49" charset="0"/>
              </a:rPr>
              <a:t>-</a:t>
            </a:r>
            <a:r>
              <a:rPr lang="en-US" b="0" dirty="0">
                <a:solidFill>
                  <a:srgbClr val="333333"/>
                </a:solidFill>
                <a:effectLst/>
                <a:latin typeface="Consolas" panose="020B0609020204030204" pitchFamily="49" charset="0"/>
              </a:rPr>
              <a:t>Repository </a:t>
            </a:r>
            <a:r>
              <a:rPr lang="en-US" b="0" dirty="0" err="1">
                <a:solidFill>
                  <a:srgbClr val="333333"/>
                </a:solidFill>
                <a:effectLst/>
                <a:latin typeface="Consolas" panose="020B0609020204030204" pitchFamily="49" charset="0"/>
              </a:rPr>
              <a:t>PSGallery</a:t>
            </a:r>
            <a:r>
              <a:rPr lang="en-US" b="0" dirty="0">
                <a:solidFill>
                  <a:srgbClr val="333333"/>
                </a:solidFill>
                <a:effectLst/>
                <a:latin typeface="Consolas" panose="020B0609020204030204" pitchFamily="49" charset="0"/>
              </a:rPr>
              <a:t> plaster</a:t>
            </a:r>
            <a:br>
              <a:rPr lang="en-US" b="0" dirty="0">
                <a:solidFill>
                  <a:srgbClr val="333333"/>
                </a:solidFill>
                <a:effectLst/>
                <a:latin typeface="Consolas" panose="020B0609020204030204" pitchFamily="49" charset="0"/>
              </a:rPr>
            </a:br>
            <a:br>
              <a:rPr lang="en-US" b="0" dirty="0">
                <a:solidFill>
                  <a:srgbClr val="333333"/>
                </a:solidFill>
                <a:effectLst/>
                <a:latin typeface="Consolas" panose="020B0609020204030204" pitchFamily="49" charset="0"/>
              </a:rPr>
            </a:br>
            <a:endParaRPr lang="en-US" dirty="0"/>
          </a:p>
        </p:txBody>
      </p:sp>
    </p:spTree>
    <p:extLst>
      <p:ext uri="{BB962C8B-B14F-4D97-AF65-F5344CB8AC3E}">
        <p14:creationId xmlns:p14="http://schemas.microsoft.com/office/powerpoint/2010/main" val="37641429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D6EAB5E-9914-4BFE-9DC0-3765E0EFE254}"/>
              </a:ext>
            </a:extLst>
          </p:cNvPr>
          <p:cNvSpPr>
            <a:spLocks noGrp="1"/>
          </p:cNvSpPr>
          <p:nvPr>
            <p:ph idx="1"/>
          </p:nvPr>
        </p:nvSpPr>
        <p:spPr/>
        <p:txBody>
          <a:bodyPr/>
          <a:lstStyle/>
          <a:p>
            <a:r>
              <a:rPr lang="en-US" dirty="0"/>
              <a:t>Plaster is a template-based file and project generator written in PowerShell. Its purpose is to streamline the creation of PowerShell module projects, Pester tests, DSC configurations, and more. File generation is performed using crafted templates which allow the user to fill in details and choose from options to get their desired output.</a:t>
            </a:r>
          </a:p>
        </p:txBody>
      </p:sp>
      <p:sp>
        <p:nvSpPr>
          <p:cNvPr id="3" name="Title 2">
            <a:extLst>
              <a:ext uri="{FF2B5EF4-FFF2-40B4-BE49-F238E27FC236}">
                <a16:creationId xmlns:a16="http://schemas.microsoft.com/office/drawing/2014/main" id="{49E33F0C-6FFD-4940-ADE4-EEEEA533F4FE}"/>
              </a:ext>
            </a:extLst>
          </p:cNvPr>
          <p:cNvSpPr>
            <a:spLocks noGrp="1"/>
          </p:cNvSpPr>
          <p:nvPr>
            <p:ph type="title"/>
          </p:nvPr>
        </p:nvSpPr>
        <p:spPr/>
        <p:txBody>
          <a:bodyPr/>
          <a:lstStyle/>
          <a:p>
            <a:r>
              <a:rPr lang="en-US" dirty="0"/>
              <a:t>What is Plaster</a:t>
            </a:r>
          </a:p>
        </p:txBody>
      </p:sp>
    </p:spTree>
    <p:extLst>
      <p:ext uri="{BB962C8B-B14F-4D97-AF65-F5344CB8AC3E}">
        <p14:creationId xmlns:p14="http://schemas.microsoft.com/office/powerpoint/2010/main" val="21517664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2EF8478-0D4D-49C7-9F4D-AB64AFB5BEFE}"/>
              </a:ext>
            </a:extLst>
          </p:cNvPr>
          <p:cNvSpPr>
            <a:spLocks noGrp="1"/>
          </p:cNvSpPr>
          <p:nvPr>
            <p:ph idx="1"/>
          </p:nvPr>
        </p:nvSpPr>
        <p:spPr/>
        <p:txBody>
          <a:bodyPr/>
          <a:lstStyle/>
          <a:p>
            <a:r>
              <a:rPr lang="en-US" dirty="0"/>
              <a:t>Get-</a:t>
            </a:r>
            <a:r>
              <a:rPr lang="en-US" dirty="0" err="1"/>
              <a:t>PlasterTemplate</a:t>
            </a:r>
            <a:endParaRPr lang="en-US" dirty="0"/>
          </a:p>
          <a:p>
            <a:r>
              <a:rPr lang="en-US" dirty="0"/>
              <a:t>Invoke-Plaster</a:t>
            </a:r>
          </a:p>
          <a:p>
            <a:r>
              <a:rPr lang="en-US" dirty="0"/>
              <a:t>New-</a:t>
            </a:r>
            <a:r>
              <a:rPr lang="en-US" dirty="0" err="1"/>
              <a:t>PlasterManifest</a:t>
            </a:r>
            <a:endParaRPr lang="en-US" dirty="0"/>
          </a:p>
          <a:p>
            <a:r>
              <a:rPr lang="en-US" dirty="0"/>
              <a:t>Test-</a:t>
            </a:r>
            <a:r>
              <a:rPr lang="en-US" dirty="0" err="1"/>
              <a:t>PlasterManifest</a:t>
            </a:r>
            <a:endParaRPr lang="en-US" dirty="0"/>
          </a:p>
        </p:txBody>
      </p:sp>
      <p:sp>
        <p:nvSpPr>
          <p:cNvPr id="3" name="Title 2">
            <a:extLst>
              <a:ext uri="{FF2B5EF4-FFF2-40B4-BE49-F238E27FC236}">
                <a16:creationId xmlns:a16="http://schemas.microsoft.com/office/drawing/2014/main" id="{0A7369E3-9D08-43CC-A181-7AED02855F8E}"/>
              </a:ext>
            </a:extLst>
          </p:cNvPr>
          <p:cNvSpPr>
            <a:spLocks noGrp="1"/>
          </p:cNvSpPr>
          <p:nvPr>
            <p:ph type="title"/>
          </p:nvPr>
        </p:nvSpPr>
        <p:spPr/>
        <p:txBody>
          <a:bodyPr/>
          <a:lstStyle/>
          <a:p>
            <a:r>
              <a:rPr lang="en-US" dirty="0"/>
              <a:t>Plater commands</a:t>
            </a:r>
          </a:p>
        </p:txBody>
      </p:sp>
    </p:spTree>
    <p:extLst>
      <p:ext uri="{BB962C8B-B14F-4D97-AF65-F5344CB8AC3E}">
        <p14:creationId xmlns:p14="http://schemas.microsoft.com/office/powerpoint/2010/main" val="12478030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69CBB97-1E02-48DA-BA80-643E8C9D961F}"/>
              </a:ext>
            </a:extLst>
          </p:cNvPr>
          <p:cNvSpPr>
            <a:spLocks noGrp="1"/>
          </p:cNvSpPr>
          <p:nvPr>
            <p:ph idx="1"/>
          </p:nvPr>
        </p:nvSpPr>
        <p:spPr/>
        <p:txBody>
          <a:bodyPr/>
          <a:lstStyle/>
          <a:p>
            <a:r>
              <a:rPr lang="en-US" dirty="0" err="1"/>
              <a:t>MetaData</a:t>
            </a:r>
            <a:endParaRPr lang="en-US" dirty="0"/>
          </a:p>
          <a:p>
            <a:r>
              <a:rPr lang="en-US" dirty="0"/>
              <a:t>Parameters</a:t>
            </a:r>
          </a:p>
          <a:p>
            <a:r>
              <a:rPr lang="en-US" dirty="0"/>
              <a:t>Content</a:t>
            </a:r>
          </a:p>
        </p:txBody>
      </p:sp>
      <p:sp>
        <p:nvSpPr>
          <p:cNvPr id="3" name="Title 2">
            <a:extLst>
              <a:ext uri="{FF2B5EF4-FFF2-40B4-BE49-F238E27FC236}">
                <a16:creationId xmlns:a16="http://schemas.microsoft.com/office/drawing/2014/main" id="{804013CE-92B2-4FC5-9744-B98C3AB67488}"/>
              </a:ext>
            </a:extLst>
          </p:cNvPr>
          <p:cNvSpPr>
            <a:spLocks noGrp="1"/>
          </p:cNvSpPr>
          <p:nvPr>
            <p:ph type="title"/>
          </p:nvPr>
        </p:nvSpPr>
        <p:spPr/>
        <p:txBody>
          <a:bodyPr/>
          <a:lstStyle/>
          <a:p>
            <a:r>
              <a:rPr lang="en-US" dirty="0"/>
              <a:t>Structure of a manifest file</a:t>
            </a:r>
          </a:p>
        </p:txBody>
      </p:sp>
    </p:spTree>
    <p:extLst>
      <p:ext uri="{BB962C8B-B14F-4D97-AF65-F5344CB8AC3E}">
        <p14:creationId xmlns:p14="http://schemas.microsoft.com/office/powerpoint/2010/main" val="33065069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EFB258C-EF91-44BA-9B75-3421DA884391}"/>
              </a:ext>
            </a:extLst>
          </p:cNvPr>
          <p:cNvSpPr>
            <a:spLocks noGrp="1"/>
          </p:cNvSpPr>
          <p:nvPr>
            <p:ph idx="1"/>
          </p:nvPr>
        </p:nvSpPr>
        <p:spPr/>
        <p:txBody>
          <a:bodyPr/>
          <a:lstStyle/>
          <a:p>
            <a:r>
              <a:rPr lang="en-US" dirty="0"/>
              <a:t>Information about the manifest</a:t>
            </a:r>
          </a:p>
          <a:p>
            <a:r>
              <a:rPr lang="en-US" dirty="0"/>
              <a:t>Easy to build</a:t>
            </a:r>
          </a:p>
          <a:p>
            <a:pPr lvl="1"/>
            <a:r>
              <a:rPr lang="en-US" dirty="0"/>
              <a:t>Built in cmdlets to generate this section</a:t>
            </a:r>
          </a:p>
          <a:p>
            <a:pPr lvl="1"/>
            <a:r>
              <a:rPr lang="en-US" dirty="0"/>
              <a:t>Which we have already seen</a:t>
            </a:r>
          </a:p>
        </p:txBody>
      </p:sp>
      <p:sp>
        <p:nvSpPr>
          <p:cNvPr id="3" name="Title 2">
            <a:extLst>
              <a:ext uri="{FF2B5EF4-FFF2-40B4-BE49-F238E27FC236}">
                <a16:creationId xmlns:a16="http://schemas.microsoft.com/office/drawing/2014/main" id="{B0F04067-C2A9-4651-AD61-1E2FCCA14AE6}"/>
              </a:ext>
            </a:extLst>
          </p:cNvPr>
          <p:cNvSpPr>
            <a:spLocks noGrp="1"/>
          </p:cNvSpPr>
          <p:nvPr>
            <p:ph type="title"/>
          </p:nvPr>
        </p:nvSpPr>
        <p:spPr/>
        <p:txBody>
          <a:bodyPr/>
          <a:lstStyle/>
          <a:p>
            <a:r>
              <a:rPr lang="en-US" dirty="0"/>
              <a:t>Metadata</a:t>
            </a:r>
          </a:p>
        </p:txBody>
      </p:sp>
    </p:spTree>
    <p:extLst>
      <p:ext uri="{BB962C8B-B14F-4D97-AF65-F5344CB8AC3E}">
        <p14:creationId xmlns:p14="http://schemas.microsoft.com/office/powerpoint/2010/main" val="1514267691"/>
      </p:ext>
    </p:extLst>
  </p:cSld>
  <p:clrMapOvr>
    <a:masterClrMapping/>
  </p:clrMapOvr>
</p:sld>
</file>

<file path=ppt/theme/theme1.xml><?xml version="1.0" encoding="utf-8"?>
<a:theme xmlns:a="http://schemas.openxmlformats.org/drawingml/2006/main" name="Gallery">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F4F7FF22093805478C1AC3DECA046AE2" ma:contentTypeVersion="8" ma:contentTypeDescription="Create a new document." ma:contentTypeScope="" ma:versionID="355f70b62edaa6431edc676a4e077378">
  <xsd:schema xmlns:xsd="http://www.w3.org/2001/XMLSchema" xmlns:xs="http://www.w3.org/2001/XMLSchema" xmlns:p="http://schemas.microsoft.com/office/2006/metadata/properties" xmlns:ns3="645951c4-77b2-4271-8f10-a0d3c1e36172" xmlns:ns4="4999cf13-cb53-4a3d-a90e-c2f6e51a4028" targetNamespace="http://schemas.microsoft.com/office/2006/metadata/properties" ma:root="true" ma:fieldsID="2227e73c82c8b7740b460282c33c29e7" ns3:_="" ns4:_="">
    <xsd:import namespace="645951c4-77b2-4271-8f10-a0d3c1e36172"/>
    <xsd:import namespace="4999cf13-cb53-4a3d-a90e-c2f6e51a4028"/>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KeyPoints" minOccurs="0"/>
                <xsd:element ref="ns3:MediaServiceKeyPoints" minOccurs="0"/>
                <xsd:element ref="ns3: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45951c4-77b2-4271-8f10-a0d3c1e3617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4999cf13-cb53-4a3d-a90e-c2f6e51a4028"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C22064C-1319-48D9-99A8-E6155754BCCB}">
  <ds:schemaRefs>
    <ds:schemaRef ds:uri="http://schemas.microsoft.com/sharepoint/v3/contenttype/forms"/>
  </ds:schemaRefs>
</ds:datastoreItem>
</file>

<file path=customXml/itemProps2.xml><?xml version="1.0" encoding="utf-8"?>
<ds:datastoreItem xmlns:ds="http://schemas.openxmlformats.org/officeDocument/2006/customXml" ds:itemID="{92A6475F-74BE-49E2-AA53-D5190570A614}">
  <ds:schemaRefs>
    <ds:schemaRef ds:uri="645951c4-77b2-4271-8f10-a0d3c1e36172"/>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4999cf13-cb53-4a3d-a90e-c2f6e51a4028"/>
    <ds:schemaRef ds:uri="http://purl.org/dc/elements/1.1/"/>
    <ds:schemaRef ds:uri="http://schemas.microsoft.com/office/2006/metadata/properties"/>
    <ds:schemaRef ds:uri="http://www.w3.org/XML/1998/namespace"/>
    <ds:schemaRef ds:uri="http://purl.org/dc/dcmitype/"/>
  </ds:schemaRefs>
</ds:datastoreItem>
</file>

<file path=customXml/itemProps3.xml><?xml version="1.0" encoding="utf-8"?>
<ds:datastoreItem xmlns:ds="http://schemas.openxmlformats.org/officeDocument/2006/customXml" ds:itemID="{7B8DF68D-5FB3-440F-B135-BC13D85A75A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45951c4-77b2-4271-8f10-a0d3c1e36172"/>
    <ds:schemaRef ds:uri="4999cf13-cb53-4a3d-a90e-c2f6e51a40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Integral</Template>
  <TotalTime>7043</TotalTime>
  <Words>224</Words>
  <Application>Microsoft Office PowerPoint</Application>
  <PresentationFormat>Widescreen</PresentationFormat>
  <Paragraphs>43</Paragraphs>
  <Slides>12</Slides>
  <Notes>0</Notes>
  <HiddenSlides>1</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Consolas</vt:lpstr>
      <vt:lpstr>Gill Sans MT</vt:lpstr>
      <vt:lpstr>Gallery</vt:lpstr>
      <vt:lpstr>PowerPoint Presentation</vt:lpstr>
      <vt:lpstr>Introduction to Plaster</vt:lpstr>
      <vt:lpstr>Who is James</vt:lpstr>
      <vt:lpstr>Automation Summit</vt:lpstr>
      <vt:lpstr>Find-Module -Repository PSGallery plaster  </vt:lpstr>
      <vt:lpstr>What is Plaster</vt:lpstr>
      <vt:lpstr>Plater commands</vt:lpstr>
      <vt:lpstr>Structure of a manifest file</vt:lpstr>
      <vt:lpstr>Metadata</vt:lpstr>
      <vt:lpstr>parameters</vt:lpstr>
      <vt:lpstr>Content</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notes</dc:title>
  <dc:creator>James Petty</dc:creator>
  <cp:lastModifiedBy>James Petty</cp:lastModifiedBy>
  <cp:revision>21</cp:revision>
  <dcterms:created xsi:type="dcterms:W3CDTF">2020-10-05T21:13:15Z</dcterms:created>
  <dcterms:modified xsi:type="dcterms:W3CDTF">2021-10-06T13:56:41Z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0x010100F4F7FF22093805478C1AC3DECA046AE2</vt:lpwstr>
  </property>
</Properties>
</file>

<file path=docProps/thumbnail.jpeg>
</file>